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4630400" cy="8229600"/>
  <p:notesSz cx="8229600" cy="146304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Inconsolata" panose="020B0604020202020204" charset="0"/>
      <p:regular r:id="rId18"/>
    </p:embeddedFont>
    <p:embeddedFont>
      <p:font typeface="Montserrat Black" panose="020B0604020202020204" charset="0"/>
      <p:regular r:id="rId19"/>
      <p:bold r:id="rId20"/>
    </p:embeddedFont>
    <p:embeddedFont>
      <p:font typeface="Montserrat Light" panose="020B0604020202020204" charset="0"/>
      <p:regular r:id="rId21"/>
      <p:italic r:id="rId22"/>
    </p:embeddedFont>
  </p:embeddedFontLst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6" d="100"/>
          <a:sy n="76" d="100"/>
        </p:scale>
        <p:origin x="52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94889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281833" y="1012388"/>
            <a:ext cx="10066734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Plenária Reforma Administrativa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316480"/>
            <a:ext cx="4649867" cy="4645462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9521" y="2316480"/>
            <a:ext cx="6212562" cy="461736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23543" y="1213009"/>
            <a:ext cx="6702623" cy="6460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050"/>
              </a:lnSpc>
              <a:buNone/>
            </a:pPr>
            <a:r>
              <a:rPr lang="en-US" sz="40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Reforma Administrativa</a:t>
            </a:r>
            <a:endParaRPr lang="en-US" sz="4050" dirty="0"/>
          </a:p>
        </p:txBody>
      </p:sp>
      <p:sp>
        <p:nvSpPr>
          <p:cNvPr id="3" name="Text 1"/>
          <p:cNvSpPr/>
          <p:nvPr/>
        </p:nvSpPr>
        <p:spPr>
          <a:xfrm>
            <a:off x="723543" y="2169081"/>
            <a:ext cx="13183314" cy="38761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150"/>
              </a:lnSpc>
              <a:buNone/>
            </a:pPr>
            <a:r>
              <a:rPr lang="en-US" sz="81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Ameaça de Demolição Avança no Congresso Nacional</a:t>
            </a:r>
            <a:endParaRPr lang="en-US" sz="8100" dirty="0"/>
          </a:p>
        </p:txBody>
      </p:sp>
      <p:sp>
        <p:nvSpPr>
          <p:cNvPr id="4" name="Text 2"/>
          <p:cNvSpPr/>
          <p:nvPr/>
        </p:nvSpPr>
        <p:spPr>
          <a:xfrm>
            <a:off x="723543" y="6355318"/>
            <a:ext cx="13183314" cy="6612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A proposta em discussão ataca direitos históricos das servidoras e servidores públicos e abre caminho para a privatização do Estado brasileiro.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951077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Golpe Três em Um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113484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Três medidas legislativas com um único objetivo: demolir os serviços públicos brasileiros</a:t>
            </a:r>
            <a:endParaRPr lang="en-US" sz="1750" dirty="0"/>
          </a:p>
        </p:txBody>
      </p:sp>
      <p:sp>
        <p:nvSpPr>
          <p:cNvPr id="4" name="Shape 2"/>
          <p:cNvSpPr/>
          <p:nvPr/>
        </p:nvSpPr>
        <p:spPr>
          <a:xfrm>
            <a:off x="793790" y="3731538"/>
            <a:ext cx="4196358" cy="2546985"/>
          </a:xfrm>
          <a:prstGeom prst="roundRect">
            <a:avLst>
              <a:gd name="adj" fmla="val 359"/>
            </a:avLst>
          </a:prstGeom>
          <a:solidFill>
            <a:srgbClr val="F8ECE4"/>
          </a:solidFill>
          <a:ln w="7620">
            <a:solidFill>
              <a:srgbClr val="151617"/>
            </a:solidFill>
            <a:prstDash val="solid"/>
          </a:ln>
          <a:effectLst>
            <a:outerShdw dist="20320" dir="2700000" algn="bl" rotWithShape="0">
              <a:srgbClr val="151617">
                <a:alpha val="100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/>
          <p:nvPr/>
        </p:nvSpPr>
        <p:spPr>
          <a:xfrm>
            <a:off x="1028224" y="396597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PEC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028224" y="4456390"/>
            <a:ext cx="372749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Proposta de Emenda Constitucional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1028224" y="5318284"/>
            <a:ext cx="372749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Modifica artigos fundamentais da Constituição Federal de 1988</a:t>
            </a:r>
            <a:endParaRPr lang="en-US" sz="1750" dirty="0"/>
          </a:p>
        </p:txBody>
      </p:sp>
      <p:sp>
        <p:nvSpPr>
          <p:cNvPr id="8" name="Shape 6"/>
          <p:cNvSpPr/>
          <p:nvPr/>
        </p:nvSpPr>
        <p:spPr>
          <a:xfrm>
            <a:off x="5216962" y="3731538"/>
            <a:ext cx="4196358" cy="2546985"/>
          </a:xfrm>
          <a:prstGeom prst="roundRect">
            <a:avLst>
              <a:gd name="adj" fmla="val 359"/>
            </a:avLst>
          </a:prstGeom>
          <a:solidFill>
            <a:srgbClr val="F8ECE4"/>
          </a:solidFill>
          <a:ln w="7620">
            <a:solidFill>
              <a:srgbClr val="151617"/>
            </a:solidFill>
            <a:prstDash val="solid"/>
          </a:ln>
          <a:effectLst>
            <a:outerShdw dist="20320" dir="2700000" algn="bl" rotWithShape="0">
              <a:srgbClr val="151617">
                <a:alpha val="100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9" name="Text 7"/>
          <p:cNvSpPr/>
          <p:nvPr/>
        </p:nvSpPr>
        <p:spPr>
          <a:xfrm>
            <a:off x="5451396" y="396597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PLC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5451396" y="4456390"/>
            <a:ext cx="372749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Projeto de Lei Complementar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5451396" y="4955381"/>
            <a:ext cx="372749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Responsabilidade por Resultados</a:t>
            </a:r>
            <a:endParaRPr lang="en-US" sz="1750" dirty="0"/>
          </a:p>
        </p:txBody>
      </p:sp>
      <p:sp>
        <p:nvSpPr>
          <p:cNvPr id="12" name="Shape 10"/>
          <p:cNvSpPr/>
          <p:nvPr/>
        </p:nvSpPr>
        <p:spPr>
          <a:xfrm>
            <a:off x="9640133" y="3731538"/>
            <a:ext cx="4196358" cy="2546985"/>
          </a:xfrm>
          <a:prstGeom prst="roundRect">
            <a:avLst>
              <a:gd name="adj" fmla="val 359"/>
            </a:avLst>
          </a:prstGeom>
          <a:solidFill>
            <a:srgbClr val="F8ECE4"/>
          </a:solidFill>
          <a:ln w="7620">
            <a:solidFill>
              <a:srgbClr val="151617"/>
            </a:solidFill>
            <a:prstDash val="solid"/>
          </a:ln>
          <a:effectLst>
            <a:outerShdw dist="20320" dir="2700000" algn="bl" rotWithShape="0">
              <a:srgbClr val="151617">
                <a:alpha val="100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3" name="Text 11"/>
          <p:cNvSpPr/>
          <p:nvPr/>
        </p:nvSpPr>
        <p:spPr>
          <a:xfrm>
            <a:off x="9874568" y="396597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PLO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9874568" y="4456390"/>
            <a:ext cx="372749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Projeto de Lei Ordinária</a:t>
            </a:r>
            <a:endParaRPr lang="en-US" sz="1750" dirty="0"/>
          </a:p>
        </p:txBody>
      </p:sp>
      <p:sp>
        <p:nvSpPr>
          <p:cNvPr id="15" name="Text 13"/>
          <p:cNvSpPr/>
          <p:nvPr/>
        </p:nvSpPr>
        <p:spPr>
          <a:xfrm>
            <a:off x="9874568" y="4955381"/>
            <a:ext cx="372749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Marco Legal da Administração Pública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380292"/>
            <a:ext cx="1259990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PEC: Proposta de Emenda Constitucional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542699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Modificações substanciais nos artigos 37 e 41 da Constituição Federal</a:t>
            </a:r>
            <a:endParaRPr lang="en-US" sz="1750" dirty="0"/>
          </a:p>
        </p:txBody>
      </p:sp>
      <p:sp>
        <p:nvSpPr>
          <p:cNvPr id="4" name="Shape 2"/>
          <p:cNvSpPr/>
          <p:nvPr/>
        </p:nvSpPr>
        <p:spPr>
          <a:xfrm>
            <a:off x="793790" y="3160752"/>
            <a:ext cx="6407944" cy="1730812"/>
          </a:xfrm>
          <a:prstGeom prst="roundRect">
            <a:avLst>
              <a:gd name="adj" fmla="val 8453"/>
            </a:avLst>
          </a:prstGeom>
          <a:solidFill>
            <a:srgbClr val="F8ECE4"/>
          </a:solidFill>
          <a:ln w="30480">
            <a:solidFill>
              <a:srgbClr val="151617"/>
            </a:solidFill>
            <a:prstDash val="solid"/>
          </a:ln>
          <a:effectLst>
            <a:outerShdw dist="20320" dir="2700000" algn="bl" rotWithShape="0">
              <a:srgbClr val="151617">
                <a:alpha val="100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763310" y="3160752"/>
            <a:ext cx="121920" cy="1730812"/>
          </a:xfrm>
          <a:prstGeom prst="roundRect">
            <a:avLst>
              <a:gd name="adj" fmla="val 7500"/>
            </a:avLst>
          </a:prstGeom>
          <a:solidFill>
            <a:srgbClr val="151617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/>
          <p:nvPr/>
        </p:nvSpPr>
        <p:spPr>
          <a:xfrm>
            <a:off x="1142524" y="3418046"/>
            <a:ext cx="377678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Restrição aos Concursos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142524" y="3908465"/>
            <a:ext cx="580191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Implantação estrutural de terceirizações e contratos temporários de até 5 anos</a:t>
            </a:r>
            <a:endParaRPr lang="en-US" sz="1750" dirty="0"/>
          </a:p>
        </p:txBody>
      </p:sp>
      <p:sp>
        <p:nvSpPr>
          <p:cNvPr id="8" name="Shape 6"/>
          <p:cNvSpPr/>
          <p:nvPr/>
        </p:nvSpPr>
        <p:spPr>
          <a:xfrm>
            <a:off x="7428548" y="3160752"/>
            <a:ext cx="6408063" cy="1730812"/>
          </a:xfrm>
          <a:prstGeom prst="roundRect">
            <a:avLst>
              <a:gd name="adj" fmla="val 8453"/>
            </a:avLst>
          </a:prstGeom>
          <a:solidFill>
            <a:srgbClr val="F8ECE4"/>
          </a:solidFill>
          <a:ln w="30480">
            <a:solidFill>
              <a:srgbClr val="151617"/>
            </a:solidFill>
            <a:prstDash val="solid"/>
          </a:ln>
          <a:effectLst>
            <a:outerShdw dist="20320" dir="2700000" algn="bl" rotWithShape="0">
              <a:srgbClr val="151617">
                <a:alpha val="100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9" name="Shape 7"/>
          <p:cNvSpPr/>
          <p:nvPr/>
        </p:nvSpPr>
        <p:spPr>
          <a:xfrm>
            <a:off x="7398067" y="3160752"/>
            <a:ext cx="121920" cy="1730812"/>
          </a:xfrm>
          <a:prstGeom prst="roundRect">
            <a:avLst>
              <a:gd name="adj" fmla="val 7500"/>
            </a:avLst>
          </a:prstGeom>
          <a:solidFill>
            <a:srgbClr val="151617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" name="Text 8"/>
          <p:cNvSpPr/>
          <p:nvPr/>
        </p:nvSpPr>
        <p:spPr>
          <a:xfrm>
            <a:off x="7777282" y="341804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Sistema de Metas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7777282" y="3908465"/>
            <a:ext cx="580203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Programas de Gestão de Desempenho (PGD) passíveis de serem utilizados para demissões</a:t>
            </a:r>
            <a:endParaRPr lang="en-US" sz="1750" dirty="0"/>
          </a:p>
        </p:txBody>
      </p:sp>
      <p:sp>
        <p:nvSpPr>
          <p:cNvPr id="12" name="Shape 10"/>
          <p:cNvSpPr/>
          <p:nvPr/>
        </p:nvSpPr>
        <p:spPr>
          <a:xfrm>
            <a:off x="793790" y="5118378"/>
            <a:ext cx="6407944" cy="1730812"/>
          </a:xfrm>
          <a:prstGeom prst="roundRect">
            <a:avLst>
              <a:gd name="adj" fmla="val 8453"/>
            </a:avLst>
          </a:prstGeom>
          <a:solidFill>
            <a:srgbClr val="F8ECE4"/>
          </a:solidFill>
          <a:ln w="30480">
            <a:solidFill>
              <a:srgbClr val="151617"/>
            </a:solidFill>
            <a:prstDash val="solid"/>
          </a:ln>
          <a:effectLst>
            <a:outerShdw dist="20320" dir="2700000" algn="bl" rotWithShape="0">
              <a:srgbClr val="151617">
                <a:alpha val="100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3" name="Shape 11"/>
          <p:cNvSpPr/>
          <p:nvPr/>
        </p:nvSpPr>
        <p:spPr>
          <a:xfrm>
            <a:off x="763310" y="5118378"/>
            <a:ext cx="121920" cy="1730812"/>
          </a:xfrm>
          <a:prstGeom prst="roundRect">
            <a:avLst>
              <a:gd name="adj" fmla="val 7500"/>
            </a:avLst>
          </a:prstGeom>
          <a:solidFill>
            <a:srgbClr val="151617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4" name="Text 12"/>
          <p:cNvSpPr/>
          <p:nvPr/>
        </p:nvSpPr>
        <p:spPr>
          <a:xfrm>
            <a:off x="1142524" y="5375672"/>
            <a:ext cx="330898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Achatamento Salarial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1142524" y="5866090"/>
            <a:ext cx="580191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Tabela única remuneratória com salários iniciais iguais ou menores que 50% do topo</a:t>
            </a:r>
            <a:endParaRPr lang="en-US" sz="1750" dirty="0"/>
          </a:p>
        </p:txBody>
      </p:sp>
      <p:sp>
        <p:nvSpPr>
          <p:cNvPr id="16" name="Shape 14"/>
          <p:cNvSpPr/>
          <p:nvPr/>
        </p:nvSpPr>
        <p:spPr>
          <a:xfrm>
            <a:off x="7428548" y="5118378"/>
            <a:ext cx="6408063" cy="1730812"/>
          </a:xfrm>
          <a:prstGeom prst="roundRect">
            <a:avLst>
              <a:gd name="adj" fmla="val 8453"/>
            </a:avLst>
          </a:prstGeom>
          <a:solidFill>
            <a:srgbClr val="F8ECE4"/>
          </a:solidFill>
          <a:ln w="30480">
            <a:solidFill>
              <a:srgbClr val="151617"/>
            </a:solidFill>
            <a:prstDash val="solid"/>
          </a:ln>
          <a:effectLst>
            <a:outerShdw dist="20320" dir="2700000" algn="bl" rotWithShape="0">
              <a:srgbClr val="151617">
                <a:alpha val="100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7" name="Shape 15"/>
          <p:cNvSpPr/>
          <p:nvPr/>
        </p:nvSpPr>
        <p:spPr>
          <a:xfrm>
            <a:off x="7398067" y="5118378"/>
            <a:ext cx="121920" cy="1730812"/>
          </a:xfrm>
          <a:prstGeom prst="roundRect">
            <a:avLst>
              <a:gd name="adj" fmla="val 7500"/>
            </a:avLst>
          </a:prstGeom>
          <a:solidFill>
            <a:srgbClr val="151617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8" name="Text 16"/>
          <p:cNvSpPr/>
          <p:nvPr/>
        </p:nvSpPr>
        <p:spPr>
          <a:xfrm>
            <a:off x="7777282" y="537567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Teto de Gastos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7777282" y="5866090"/>
            <a:ext cx="580203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Elevação de despesas limitada a 2,5% ao ano, independente da evolução de receita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536978"/>
            <a:ext cx="1177671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PLC: Responsabilidade por Resultados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812733"/>
            <a:ext cx="4046934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Ataque à Estabilidade</a:t>
            </a:r>
            <a:endParaRPr lang="en-US" sz="2650" dirty="0"/>
          </a:p>
        </p:txBody>
      </p:sp>
      <p:sp>
        <p:nvSpPr>
          <p:cNvPr id="4" name="Text 2"/>
          <p:cNvSpPr/>
          <p:nvPr/>
        </p:nvSpPr>
        <p:spPr>
          <a:xfrm>
            <a:off x="793790" y="3464838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Abre possibilidade de </a:t>
            </a:r>
            <a:r>
              <a:rPr lang="en-US" sz="1750" b="1" dirty="0">
                <a:solidFill>
                  <a:srgbClr val="DA1B2E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demissão por desempenho</a:t>
            </a:r>
            <a:r>
              <a:rPr lang="en-US" sz="17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, ameaçando direito histórico dos servidores públicos.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4394716"/>
            <a:ext cx="624470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Condiciona orçamento dos órgãos às metas estabelecidas e usa avaliação como instrumento para progressão, promoção e bônus.</a:t>
            </a:r>
            <a:endParaRPr lang="en-US" sz="175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033" y="2841069"/>
            <a:ext cx="6059686" cy="3596402"/>
          </a:xfrm>
          <a:prstGeom prst="rect">
            <a:avLst/>
          </a:prstGeom>
        </p:spPr>
      </p:pic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69242" y="3720090"/>
            <a:ext cx="515850" cy="51585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1909652" y="5458183"/>
            <a:ext cx="1506283" cy="58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3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Risco de Demissão</a:t>
            </a:r>
            <a:endParaRPr lang="en-US" sz="13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80746" y="3721057"/>
            <a:ext cx="515850" cy="51585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0011323" y="5313100"/>
            <a:ext cx="1506283" cy="870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3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Orçamento Condicionado</a:t>
            </a:r>
            <a:endParaRPr lang="en-US" sz="135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82418" y="3721057"/>
            <a:ext cx="515849" cy="515850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8082043" y="5603265"/>
            <a:ext cx="1506283" cy="2901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3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Avaliação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714" y="940951"/>
            <a:ext cx="12859703" cy="6810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350"/>
              </a:lnSpc>
              <a:buNone/>
            </a:pPr>
            <a:r>
              <a:rPr lang="en-US" sz="42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PLO: Marco Legal da Administração Pública</a:t>
            </a:r>
            <a:endParaRPr lang="en-US" sz="42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714" y="2057876"/>
            <a:ext cx="1089660" cy="130766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2070259" y="2275761"/>
            <a:ext cx="5306378" cy="3405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Programa de Gestão e Desempenho</a:t>
            </a:r>
            <a:endParaRPr lang="en-US" sz="2100" dirty="0"/>
          </a:p>
        </p:txBody>
      </p:sp>
      <p:sp>
        <p:nvSpPr>
          <p:cNvPr id="5" name="Text 2"/>
          <p:cNvSpPr/>
          <p:nvPr/>
        </p:nvSpPr>
        <p:spPr>
          <a:xfrm>
            <a:off x="2070259" y="2747010"/>
            <a:ext cx="11797427" cy="3487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PGD ancorado em indicadores e metas do acordo de resultados para toda a Administração Pública</a:t>
            </a:r>
            <a:endParaRPr lang="en-US" sz="17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714" y="3365540"/>
            <a:ext cx="1089660" cy="130766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2070259" y="3583424"/>
            <a:ext cx="4280535" cy="3405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Reorganização de Concursos</a:t>
            </a:r>
            <a:endParaRPr lang="en-US" sz="2100" dirty="0"/>
          </a:p>
        </p:txBody>
      </p:sp>
      <p:sp>
        <p:nvSpPr>
          <p:cNvPr id="8" name="Text 4"/>
          <p:cNvSpPr/>
          <p:nvPr/>
        </p:nvSpPr>
        <p:spPr>
          <a:xfrm>
            <a:off x="2070259" y="4054673"/>
            <a:ext cx="11797427" cy="3487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Exige estudo técnico preliminar e avalia terceirização antes de repor pessoal</a:t>
            </a:r>
            <a:endParaRPr lang="en-US" sz="17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714" y="4673203"/>
            <a:ext cx="1089660" cy="1307663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2070259" y="4891088"/>
            <a:ext cx="4155758" cy="3405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Reestruturação de Carreiras</a:t>
            </a:r>
            <a:endParaRPr lang="en-US" sz="2100" dirty="0"/>
          </a:p>
        </p:txBody>
      </p:sp>
      <p:sp>
        <p:nvSpPr>
          <p:cNvPr id="11" name="Text 6"/>
          <p:cNvSpPr/>
          <p:nvPr/>
        </p:nvSpPr>
        <p:spPr>
          <a:xfrm>
            <a:off x="2070259" y="5362337"/>
            <a:ext cx="11797427" cy="3487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Veda progressão exclusivamente por tempo, fixa 20 anos mínimos até o topo e limita remuneração inicial</a:t>
            </a:r>
            <a:endParaRPr lang="en-US" sz="170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2714" y="5980867"/>
            <a:ext cx="1089660" cy="1307663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2070259" y="6198751"/>
            <a:ext cx="3165753" cy="3405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Bônus e Tabela Única</a:t>
            </a:r>
            <a:endParaRPr lang="en-US" sz="2100" dirty="0"/>
          </a:p>
        </p:txBody>
      </p:sp>
      <p:sp>
        <p:nvSpPr>
          <p:cNvPr id="14" name="Text 8"/>
          <p:cNvSpPr/>
          <p:nvPr/>
        </p:nvSpPr>
        <p:spPr>
          <a:xfrm>
            <a:off x="2070259" y="6670000"/>
            <a:ext cx="11797427" cy="3487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Institui bônus anual vinculado a metas e tabela remuneratória única em até 10 anos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065853"/>
            <a:ext cx="10296882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Impactos para a Carreira Docente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114794"/>
            <a:ext cx="10382726" cy="9782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7700"/>
              </a:lnSpc>
              <a:buNone/>
            </a:pPr>
            <a:r>
              <a:rPr lang="en-US" sz="61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Três Ameaças Principais</a:t>
            </a:r>
            <a:endParaRPr lang="en-US" sz="6150" dirty="0"/>
          </a:p>
        </p:txBody>
      </p:sp>
      <p:sp>
        <p:nvSpPr>
          <p:cNvPr id="4" name="Shape 2"/>
          <p:cNvSpPr/>
          <p:nvPr/>
        </p:nvSpPr>
        <p:spPr>
          <a:xfrm>
            <a:off x="793790" y="4433173"/>
            <a:ext cx="4196358" cy="1730454"/>
          </a:xfrm>
          <a:prstGeom prst="roundRect">
            <a:avLst>
              <a:gd name="adj" fmla="val 528"/>
            </a:avLst>
          </a:prstGeom>
          <a:solidFill>
            <a:srgbClr val="F8ECE4"/>
          </a:solidFill>
          <a:ln w="7620">
            <a:solidFill>
              <a:srgbClr val="DA1B2E"/>
            </a:solidFill>
            <a:prstDash val="solid"/>
          </a:ln>
          <a:effectLst>
            <a:outerShdw dist="20320" dir="2700000" algn="bl" rotWithShape="0">
              <a:srgbClr val="DA1B2E">
                <a:alpha val="100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1028224" y="4667607"/>
            <a:ext cx="680442" cy="680442"/>
          </a:xfrm>
          <a:prstGeom prst="roundRect">
            <a:avLst>
              <a:gd name="adj" fmla="val 13436980"/>
            </a:avLst>
          </a:prstGeom>
          <a:solidFill>
            <a:srgbClr val="DA1B2E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5390" y="4816435"/>
            <a:ext cx="306110" cy="382667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028224" y="5574863"/>
            <a:ext cx="330898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Achatamento Salarial</a:t>
            </a:r>
            <a:endParaRPr lang="en-US" sz="2200" dirty="0"/>
          </a:p>
        </p:txBody>
      </p:sp>
      <p:sp>
        <p:nvSpPr>
          <p:cNvPr id="8" name="Shape 5"/>
          <p:cNvSpPr/>
          <p:nvPr/>
        </p:nvSpPr>
        <p:spPr>
          <a:xfrm>
            <a:off x="5216962" y="4433173"/>
            <a:ext cx="4196358" cy="1730454"/>
          </a:xfrm>
          <a:prstGeom prst="roundRect">
            <a:avLst>
              <a:gd name="adj" fmla="val 528"/>
            </a:avLst>
          </a:prstGeom>
          <a:solidFill>
            <a:srgbClr val="F8ECE4"/>
          </a:solidFill>
          <a:ln w="7620">
            <a:solidFill>
              <a:srgbClr val="790C1C"/>
            </a:solidFill>
            <a:prstDash val="solid"/>
          </a:ln>
          <a:effectLst>
            <a:outerShdw dist="20320" dir="2700000" algn="bl" rotWithShape="0">
              <a:srgbClr val="790C1C">
                <a:alpha val="100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9" name="Shape 6"/>
          <p:cNvSpPr/>
          <p:nvPr/>
        </p:nvSpPr>
        <p:spPr>
          <a:xfrm>
            <a:off x="5451396" y="4667607"/>
            <a:ext cx="680442" cy="680442"/>
          </a:xfrm>
          <a:prstGeom prst="roundRect">
            <a:avLst>
              <a:gd name="adj" fmla="val 13436980"/>
            </a:avLst>
          </a:prstGeom>
          <a:solidFill>
            <a:srgbClr val="790C1C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8562" y="4816435"/>
            <a:ext cx="306110" cy="382667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451396" y="5574863"/>
            <a:ext cx="3463409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Gestão por Resultados</a:t>
            </a:r>
            <a:endParaRPr lang="en-US" sz="2200" dirty="0"/>
          </a:p>
        </p:txBody>
      </p:sp>
      <p:sp>
        <p:nvSpPr>
          <p:cNvPr id="12" name="Shape 8"/>
          <p:cNvSpPr/>
          <p:nvPr/>
        </p:nvSpPr>
        <p:spPr>
          <a:xfrm>
            <a:off x="9640133" y="4433173"/>
            <a:ext cx="4196358" cy="1730454"/>
          </a:xfrm>
          <a:prstGeom prst="roundRect">
            <a:avLst>
              <a:gd name="adj" fmla="val 528"/>
            </a:avLst>
          </a:prstGeom>
          <a:solidFill>
            <a:srgbClr val="F8ECE4"/>
          </a:solidFill>
          <a:ln w="7620">
            <a:solidFill>
              <a:srgbClr val="DA1B2E"/>
            </a:solidFill>
            <a:prstDash val="solid"/>
          </a:ln>
          <a:effectLst>
            <a:outerShdw dist="20320" dir="2700000" algn="bl" rotWithShape="0">
              <a:srgbClr val="DA1B2E">
                <a:alpha val="100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3" name="Shape 9"/>
          <p:cNvSpPr/>
          <p:nvPr/>
        </p:nvSpPr>
        <p:spPr>
          <a:xfrm>
            <a:off x="9874568" y="4667607"/>
            <a:ext cx="680442" cy="680442"/>
          </a:xfrm>
          <a:prstGeom prst="roundRect">
            <a:avLst>
              <a:gd name="adj" fmla="val 13436980"/>
            </a:avLst>
          </a:prstGeom>
          <a:solidFill>
            <a:srgbClr val="DA1B2E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61734" y="4816435"/>
            <a:ext cx="306110" cy="382667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9874568" y="5574863"/>
            <a:ext cx="368867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Obstáculos a Concursos</a:t>
            </a:r>
            <a:endParaRPr lang="en-US" sz="2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4844" y="514469"/>
            <a:ext cx="9738955" cy="5847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36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Achatamento Salarial e Uniformização</a:t>
            </a:r>
            <a:endParaRPr lang="en-US" sz="3650" dirty="0"/>
          </a:p>
        </p:txBody>
      </p:sp>
      <p:sp>
        <p:nvSpPr>
          <p:cNvPr id="3" name="Text 1"/>
          <p:cNvSpPr/>
          <p:nvPr/>
        </p:nvSpPr>
        <p:spPr>
          <a:xfrm>
            <a:off x="654844" y="1548170"/>
            <a:ext cx="7809786" cy="3740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Situação Atual vs. Proposta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654844" y="2090618"/>
            <a:ext cx="7809786" cy="7481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00" b="1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Hoje:</a:t>
            </a:r>
            <a:r>
              <a:rPr lang="en-US" sz="18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 Salário inicial de docente Dr. 40h/DE é R$ 13,2 mil (53% do topo)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54844" y="3007162"/>
            <a:ext cx="7809786" cy="3740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00" b="1" dirty="0">
                <a:solidFill>
                  <a:srgbClr val="DA1B2E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Com a reforma:</a:t>
            </a:r>
            <a:r>
              <a:rPr lang="en-US" sz="18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 Não poderá ultrapassar 50% do topo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654844" y="3685090"/>
            <a:ext cx="7809786" cy="30956"/>
          </a:xfrm>
          <a:prstGeom prst="rect">
            <a:avLst/>
          </a:prstGeom>
          <a:solidFill>
            <a:srgbClr val="151617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7" name="Text 5"/>
          <p:cNvSpPr/>
          <p:nvPr/>
        </p:nvSpPr>
        <p:spPr>
          <a:xfrm>
            <a:off x="654844" y="3926324"/>
            <a:ext cx="7809786" cy="3740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Consequências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54844" y="4468773"/>
            <a:ext cx="7809786" cy="3740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Desincentiva regimes de dedicação e titulação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654844" y="4908352"/>
            <a:ext cx="7809786" cy="3740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Risco de fuga de talentos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654844" y="5347930"/>
            <a:ext cx="7809786" cy="3740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Perda de atratividade das carreiras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654844" y="5787509"/>
            <a:ext cx="7809786" cy="3740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Uniformização remuneratória entre carreiras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10753963" y="2350175"/>
            <a:ext cx="1403747" cy="285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22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53%</a:t>
            </a:r>
            <a:endParaRPr lang="en-US" sz="2200" dirty="0"/>
          </a:p>
        </p:txBody>
      </p:sp>
      <p:pic>
        <p:nvPicPr>
          <p:cNvPr id="1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9896" y="1636871"/>
            <a:ext cx="1712000" cy="1712000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10286405" y="3582591"/>
            <a:ext cx="2338864" cy="2922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18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Salário Atual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8928735" y="4061936"/>
            <a:ext cx="5054322" cy="2994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14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Percentual do topo hoje</a:t>
            </a:r>
            <a:endParaRPr lang="en-US" sz="1450" dirty="0"/>
          </a:p>
        </p:txBody>
      </p:sp>
      <p:sp>
        <p:nvSpPr>
          <p:cNvPr id="16" name="Text 13"/>
          <p:cNvSpPr/>
          <p:nvPr/>
        </p:nvSpPr>
        <p:spPr>
          <a:xfrm>
            <a:off x="10753963" y="5495568"/>
            <a:ext cx="1403747" cy="285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22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50%</a:t>
            </a:r>
            <a:endParaRPr lang="en-US" sz="2200" dirty="0"/>
          </a:p>
        </p:txBody>
      </p:sp>
      <p:pic>
        <p:nvPicPr>
          <p:cNvPr id="1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99896" y="4782264"/>
            <a:ext cx="1712000" cy="1712000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10286405" y="6727984"/>
            <a:ext cx="2338864" cy="2922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18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Limite Proposto</a:t>
            </a:r>
            <a:endParaRPr lang="en-US" sz="1800" dirty="0"/>
          </a:p>
        </p:txBody>
      </p:sp>
      <p:sp>
        <p:nvSpPr>
          <p:cNvPr id="19" name="Text 15"/>
          <p:cNvSpPr/>
          <p:nvPr/>
        </p:nvSpPr>
        <p:spPr>
          <a:xfrm>
            <a:off x="8928735" y="7207329"/>
            <a:ext cx="5054322" cy="2994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14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Teto máximo na reforma</a:t>
            </a:r>
            <a:endParaRPr lang="en-US" sz="14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8906" y="605552"/>
            <a:ext cx="10918269" cy="6865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Progressão e Promoção sob Ameaça</a:t>
            </a:r>
            <a:endParaRPr lang="en-US" sz="4300" dirty="0"/>
          </a:p>
        </p:txBody>
      </p:sp>
      <p:sp>
        <p:nvSpPr>
          <p:cNvPr id="3" name="Shape 1"/>
          <p:cNvSpPr/>
          <p:nvPr/>
        </p:nvSpPr>
        <p:spPr>
          <a:xfrm>
            <a:off x="7299960" y="1731407"/>
            <a:ext cx="30480" cy="4360664"/>
          </a:xfrm>
          <a:prstGeom prst="roundRect">
            <a:avLst>
              <a:gd name="adj" fmla="val 30000"/>
            </a:avLst>
          </a:prstGeom>
          <a:solidFill>
            <a:srgbClr val="000000">
              <a:alpha val="8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Shape 2"/>
          <p:cNvSpPr/>
          <p:nvPr/>
        </p:nvSpPr>
        <p:spPr>
          <a:xfrm>
            <a:off x="6439555" y="1963222"/>
            <a:ext cx="659011" cy="30480"/>
          </a:xfrm>
          <a:prstGeom prst="roundRect">
            <a:avLst>
              <a:gd name="adj" fmla="val 30000"/>
            </a:avLst>
          </a:prstGeom>
          <a:solidFill>
            <a:srgbClr val="151617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7068086" y="1731407"/>
            <a:ext cx="494228" cy="494228"/>
          </a:xfrm>
          <a:prstGeom prst="roundRect">
            <a:avLst>
              <a:gd name="adj" fmla="val 1850"/>
            </a:avLst>
          </a:prstGeom>
          <a:solidFill>
            <a:srgbClr val="F8ECE4"/>
          </a:solidFill>
          <a:ln w="7620">
            <a:solidFill>
              <a:srgbClr val="151617"/>
            </a:solidFill>
            <a:prstDash val="solid"/>
          </a:ln>
          <a:effectLst>
            <a:outerShdw dist="20320" dir="2700000" algn="bl" rotWithShape="0">
              <a:srgbClr val="151617">
                <a:alpha val="100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/>
          <p:nvPr/>
        </p:nvSpPr>
        <p:spPr>
          <a:xfrm>
            <a:off x="7150418" y="1772543"/>
            <a:ext cx="329446" cy="4118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5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1</a:t>
            </a:r>
            <a:endParaRPr lang="en-US" sz="2550" dirty="0"/>
          </a:p>
        </p:txBody>
      </p:sp>
      <p:sp>
        <p:nvSpPr>
          <p:cNvPr id="7" name="Text 5"/>
          <p:cNvSpPr/>
          <p:nvPr/>
        </p:nvSpPr>
        <p:spPr>
          <a:xfrm>
            <a:off x="3470434" y="1806893"/>
            <a:ext cx="2746296" cy="3432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Sistema Atual</a:t>
            </a:r>
            <a:endParaRPr lang="en-US" sz="2150" dirty="0"/>
          </a:p>
        </p:txBody>
      </p:sp>
      <p:sp>
        <p:nvSpPr>
          <p:cNvPr id="8" name="Text 6"/>
          <p:cNvSpPr/>
          <p:nvPr/>
        </p:nvSpPr>
        <p:spPr>
          <a:xfrm>
            <a:off x="768906" y="2281952"/>
            <a:ext cx="5447824" cy="7029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1700" b="1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Progressão:</a:t>
            </a:r>
            <a:r>
              <a:rPr lang="en-US" sz="17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 Mudança de nível a cada 24 meses, sem metas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768906" y="3116699"/>
            <a:ext cx="5447824" cy="7029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1700" b="1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Promoção:</a:t>
            </a:r>
            <a:r>
              <a:rPr lang="en-US" sz="17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 Depende de titulação e produção, com critérios estabelecidos por cada instituição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7531834" y="3281363"/>
            <a:ext cx="659011" cy="30480"/>
          </a:xfrm>
          <a:prstGeom prst="roundRect">
            <a:avLst>
              <a:gd name="adj" fmla="val 30000"/>
            </a:avLst>
          </a:prstGeom>
          <a:solidFill>
            <a:srgbClr val="151617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1" name="Shape 9"/>
          <p:cNvSpPr/>
          <p:nvPr/>
        </p:nvSpPr>
        <p:spPr>
          <a:xfrm>
            <a:off x="7068086" y="3049548"/>
            <a:ext cx="494228" cy="494228"/>
          </a:xfrm>
          <a:prstGeom prst="roundRect">
            <a:avLst>
              <a:gd name="adj" fmla="val 1850"/>
            </a:avLst>
          </a:prstGeom>
          <a:solidFill>
            <a:srgbClr val="F8ECE4"/>
          </a:solidFill>
          <a:ln w="7620">
            <a:solidFill>
              <a:srgbClr val="151617"/>
            </a:solidFill>
            <a:prstDash val="solid"/>
          </a:ln>
          <a:effectLst>
            <a:outerShdw dist="20320" dir="2700000" algn="bl" rotWithShape="0">
              <a:srgbClr val="151617">
                <a:alpha val="100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2" name="Text 10"/>
          <p:cNvSpPr/>
          <p:nvPr/>
        </p:nvSpPr>
        <p:spPr>
          <a:xfrm>
            <a:off x="7150418" y="3090684"/>
            <a:ext cx="329446" cy="4118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5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2</a:t>
            </a:r>
            <a:endParaRPr lang="en-US" sz="2550" dirty="0"/>
          </a:p>
        </p:txBody>
      </p:sp>
      <p:sp>
        <p:nvSpPr>
          <p:cNvPr id="13" name="Text 11"/>
          <p:cNvSpPr/>
          <p:nvPr/>
        </p:nvSpPr>
        <p:spPr>
          <a:xfrm>
            <a:off x="8413671" y="3125033"/>
            <a:ext cx="2746296" cy="3432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Com a Reforma</a:t>
            </a:r>
            <a:endParaRPr lang="en-US" sz="2150" dirty="0"/>
          </a:p>
        </p:txBody>
      </p:sp>
      <p:sp>
        <p:nvSpPr>
          <p:cNvPr id="14" name="Text 12"/>
          <p:cNvSpPr/>
          <p:nvPr/>
        </p:nvSpPr>
        <p:spPr>
          <a:xfrm>
            <a:off x="8413671" y="3600093"/>
            <a:ext cx="5447824" cy="3514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b="1" dirty="0">
                <a:solidFill>
                  <a:srgbClr val="DA1B2E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Todo mundo terá que alcançar metas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8413671" y="4083368"/>
            <a:ext cx="5447824" cy="7029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Proíbe progressão apenas por tempo. Promoção dependerá de avaliação e gestão por resultados</a:t>
            </a:r>
            <a:endParaRPr lang="en-US" sz="1700" dirty="0"/>
          </a:p>
        </p:txBody>
      </p:sp>
      <p:sp>
        <p:nvSpPr>
          <p:cNvPr id="16" name="Shape 14"/>
          <p:cNvSpPr/>
          <p:nvPr/>
        </p:nvSpPr>
        <p:spPr>
          <a:xfrm>
            <a:off x="6439555" y="4490799"/>
            <a:ext cx="659011" cy="30480"/>
          </a:xfrm>
          <a:prstGeom prst="roundRect">
            <a:avLst>
              <a:gd name="adj" fmla="val 30000"/>
            </a:avLst>
          </a:prstGeom>
          <a:solidFill>
            <a:srgbClr val="151617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7" name="Shape 15"/>
          <p:cNvSpPr/>
          <p:nvPr/>
        </p:nvSpPr>
        <p:spPr>
          <a:xfrm>
            <a:off x="7068086" y="4258985"/>
            <a:ext cx="494228" cy="494228"/>
          </a:xfrm>
          <a:prstGeom prst="roundRect">
            <a:avLst>
              <a:gd name="adj" fmla="val 1850"/>
            </a:avLst>
          </a:prstGeom>
          <a:solidFill>
            <a:srgbClr val="F8ECE4"/>
          </a:solidFill>
          <a:ln w="7620">
            <a:solidFill>
              <a:srgbClr val="151617"/>
            </a:solidFill>
            <a:prstDash val="solid"/>
          </a:ln>
          <a:effectLst>
            <a:outerShdw dist="20320" dir="2700000" algn="bl" rotWithShape="0">
              <a:srgbClr val="151617">
                <a:alpha val="100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8" name="Text 16"/>
          <p:cNvSpPr/>
          <p:nvPr/>
        </p:nvSpPr>
        <p:spPr>
          <a:xfrm>
            <a:off x="7150418" y="4300121"/>
            <a:ext cx="329446" cy="4118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5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3</a:t>
            </a:r>
            <a:endParaRPr lang="en-US" sz="2550" dirty="0"/>
          </a:p>
        </p:txBody>
      </p:sp>
      <p:sp>
        <p:nvSpPr>
          <p:cNvPr id="19" name="Text 17"/>
          <p:cNvSpPr/>
          <p:nvPr/>
        </p:nvSpPr>
        <p:spPr>
          <a:xfrm>
            <a:off x="3470434" y="4334470"/>
            <a:ext cx="2746296" cy="3432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Riscos</a:t>
            </a:r>
            <a:endParaRPr lang="en-US" sz="2150" dirty="0"/>
          </a:p>
        </p:txBody>
      </p:sp>
      <p:sp>
        <p:nvSpPr>
          <p:cNvPr id="20" name="Text 18"/>
          <p:cNvSpPr/>
          <p:nvPr/>
        </p:nvSpPr>
        <p:spPr>
          <a:xfrm>
            <a:off x="768906" y="4809530"/>
            <a:ext cx="5447824" cy="10544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17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Pontuações inatingíveis, estagnação na carreira ou até exoneração. Bônus não incidirão na aposentadoria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768906" y="6339126"/>
            <a:ext cx="13092589" cy="1284923"/>
          </a:xfrm>
          <a:prstGeom prst="roundRect">
            <a:avLst>
              <a:gd name="adj" fmla="val 712"/>
            </a:avLst>
          </a:prstGeom>
          <a:solidFill>
            <a:srgbClr val="D7D9DA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2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576" y="6672858"/>
            <a:ext cx="274558" cy="219670"/>
          </a:xfrm>
          <a:prstGeom prst="rect">
            <a:avLst/>
          </a:prstGeom>
        </p:spPr>
      </p:pic>
      <p:sp>
        <p:nvSpPr>
          <p:cNvPr id="23" name="Text 20"/>
          <p:cNvSpPr/>
          <p:nvPr/>
        </p:nvSpPr>
        <p:spPr>
          <a:xfrm>
            <a:off x="1482804" y="6613684"/>
            <a:ext cx="12159020" cy="7029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Alerta:</a:t>
            </a:r>
            <a:r>
              <a:rPr lang="en-US" sz="1700" dirty="0">
                <a:solidFill>
                  <a:srgbClr val="000000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 O estabelecimento de metas poderá promover punitivismo gerencial, aumentar assédios e provocar adoecimento docente.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212896"/>
            <a:ext cx="11798856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Obstáculos à Realização de Concursos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375303"/>
            <a:ext cx="22681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51617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01</a:t>
            </a:r>
            <a:endParaRPr lang="en-US" sz="1750" dirty="0"/>
          </a:p>
        </p:txBody>
      </p:sp>
      <p:sp>
        <p:nvSpPr>
          <p:cNvPr id="4" name="Shape 2"/>
          <p:cNvSpPr/>
          <p:nvPr/>
        </p:nvSpPr>
        <p:spPr>
          <a:xfrm>
            <a:off x="793790" y="3730347"/>
            <a:ext cx="4196358" cy="30480"/>
          </a:xfrm>
          <a:prstGeom prst="rect">
            <a:avLst/>
          </a:prstGeom>
          <a:solidFill>
            <a:srgbClr val="151617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/>
          <p:nvPr/>
        </p:nvSpPr>
        <p:spPr>
          <a:xfrm>
            <a:off x="793790" y="3904655"/>
            <a:ext cx="297453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Extinção de Cargos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93790" y="4395073"/>
            <a:ext cx="4196358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Tendência de extinção sobrecarregando carreiras. Trabalho administrativo já executado por docentes aumentará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5216962" y="3375303"/>
            <a:ext cx="22681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51617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02</a:t>
            </a:r>
            <a:endParaRPr lang="en-US" sz="1750" dirty="0"/>
          </a:p>
        </p:txBody>
      </p:sp>
      <p:sp>
        <p:nvSpPr>
          <p:cNvPr id="8" name="Shape 6"/>
          <p:cNvSpPr/>
          <p:nvPr/>
        </p:nvSpPr>
        <p:spPr>
          <a:xfrm>
            <a:off x="5216962" y="3730347"/>
            <a:ext cx="4196358" cy="30480"/>
          </a:xfrm>
          <a:prstGeom prst="rect">
            <a:avLst/>
          </a:prstGeom>
          <a:solidFill>
            <a:srgbClr val="151617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Text 7"/>
          <p:cNvSpPr/>
          <p:nvPr/>
        </p:nvSpPr>
        <p:spPr>
          <a:xfrm>
            <a:off x="5216962" y="3904655"/>
            <a:ext cx="4196358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Ampliação da Terceirização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5216962" y="4749403"/>
            <a:ext cx="4196358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Normalização de contratos temporários que a Constituição trata como excepcionais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9640133" y="3375303"/>
            <a:ext cx="22681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51617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03</a:t>
            </a:r>
            <a:endParaRPr lang="en-US" sz="1750" dirty="0"/>
          </a:p>
        </p:txBody>
      </p:sp>
      <p:sp>
        <p:nvSpPr>
          <p:cNvPr id="12" name="Shape 10"/>
          <p:cNvSpPr/>
          <p:nvPr/>
        </p:nvSpPr>
        <p:spPr>
          <a:xfrm>
            <a:off x="9640133" y="3730347"/>
            <a:ext cx="4196358" cy="30480"/>
          </a:xfrm>
          <a:prstGeom prst="rect">
            <a:avLst/>
          </a:prstGeom>
          <a:solidFill>
            <a:srgbClr val="151617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3" name="Text 11"/>
          <p:cNvSpPr/>
          <p:nvPr/>
        </p:nvSpPr>
        <p:spPr>
          <a:xfrm>
            <a:off x="9640133" y="3904655"/>
            <a:ext cx="322171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Quebra de Princípios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9640133" y="4395073"/>
            <a:ext cx="4196358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Violação dos princípios da igualdade e impessoalidade, com tratamento discriminatório entre docentes efetivos e não efetivos</a:t>
            </a:r>
            <a:endParaRPr lang="en-US" sz="1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27353" y="1024771"/>
            <a:ext cx="12524184" cy="12990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200"/>
              </a:lnSpc>
              <a:buNone/>
            </a:pPr>
            <a:r>
              <a:rPr lang="en-US" sz="81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Defenda Seus Direitos</a:t>
            </a:r>
            <a:endParaRPr lang="en-US" sz="8150" dirty="0"/>
          </a:p>
        </p:txBody>
      </p:sp>
      <p:sp>
        <p:nvSpPr>
          <p:cNvPr id="3" name="Text 1"/>
          <p:cNvSpPr/>
          <p:nvPr/>
        </p:nvSpPr>
        <p:spPr>
          <a:xfrm>
            <a:off x="727353" y="2635568"/>
            <a:ext cx="13175694" cy="1298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100"/>
              </a:lnSpc>
              <a:buNone/>
            </a:pPr>
            <a:r>
              <a:rPr lang="en-US" sz="40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A Reforma Administrativa Ameaça Conquistas Históricas</a:t>
            </a:r>
            <a:endParaRPr lang="en-US" sz="4050" dirty="0"/>
          </a:p>
        </p:txBody>
      </p:sp>
      <p:sp>
        <p:nvSpPr>
          <p:cNvPr id="4" name="Text 2"/>
          <p:cNvSpPr/>
          <p:nvPr/>
        </p:nvSpPr>
        <p:spPr>
          <a:xfrm>
            <a:off x="727353" y="4454009"/>
            <a:ext cx="2598063" cy="3246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Estabilidade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727353" y="4986457"/>
            <a:ext cx="4008239" cy="665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Demissão por desempenho ataca direito fundamental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250180" y="4454009"/>
            <a:ext cx="2598063" cy="3246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Carreira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5250180" y="4986457"/>
            <a:ext cx="4008239" cy="665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Achatamento salarial e metas inatingíveis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9773007" y="4454009"/>
            <a:ext cx="2598063" cy="3246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Serviço Público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9773007" y="4986457"/>
            <a:ext cx="4145042" cy="3325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Terceirização e privatização do Estado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039058" y="6306026"/>
            <a:ext cx="12863989" cy="665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b="1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Docente, mobilize-se!</a:t>
            </a:r>
            <a:r>
              <a:rPr lang="en-US" sz="16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 Essas propostas representam um ataque direto aos direitos das servidoras e servidores públicos e à qualidade dos serviços prestados à população brasileira.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727353" y="6072307"/>
            <a:ext cx="22860" cy="1132523"/>
          </a:xfrm>
          <a:prstGeom prst="rect">
            <a:avLst/>
          </a:prstGeom>
          <a:solidFill>
            <a:srgbClr val="151617"/>
          </a:solidFill>
          <a:ln/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601</Words>
  <Application>Microsoft Office PowerPoint</Application>
  <PresentationFormat>Personalizar</PresentationFormat>
  <Paragraphs>104</Paragraphs>
  <Slides>11</Slides>
  <Notes>11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8" baseType="lpstr">
      <vt:lpstr>Montserrat Light</vt:lpstr>
      <vt:lpstr>Arial</vt:lpstr>
      <vt:lpstr>Montserrat Black</vt:lpstr>
      <vt:lpstr>Aptos</vt:lpstr>
      <vt:lpstr>Inconsolata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subject/>
  <dc:creator>Everton Picolotto</dc:creator>
  <cp:lastModifiedBy>Usuario</cp:lastModifiedBy>
  <cp:revision>1</cp:revision>
  <dcterms:created xsi:type="dcterms:W3CDTF">2025-10-13T14:13:04Z</dcterms:created>
  <dcterms:modified xsi:type="dcterms:W3CDTF">2025-10-14T12:34:34Z</dcterms:modified>
</cp:coreProperties>
</file>